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32918400" cy="43891200"/>
  <p:notesSz cx="6858000" cy="9144000"/>
  <p:embeddedFontLst>
    <p:embeddedFont>
      <p:font typeface="Assertive Display" panose="020B0604020202020204" charset="-128"/>
      <p:regular r:id="rId3"/>
    </p:embeddedFont>
    <p:embeddedFont>
      <p:font typeface="Libre Baskerville" panose="02000000000000000000" pitchFamily="2" charset="0"/>
      <p:regular r:id="rId4"/>
    </p:embeddedFont>
    <p:embeddedFont>
      <p:font typeface="Libre Baskerville Bold" panose="020B0604020202020204" charset="0"/>
      <p:regular r:id="rId5"/>
    </p:embeddedFont>
    <p:embeddedFont>
      <p:font typeface="Telegraf" panose="020B0604020202020204" charset="0"/>
      <p:regular r:id="rId6"/>
    </p:embeddedFont>
    <p:embeddedFont>
      <p:font typeface="Telegraf Bold" panose="020B0604020202020204" charset="0"/>
      <p:regular r:id="rId7"/>
    </p:embeddedFont>
    <p:embeddedFont>
      <p:font typeface="Telegraf Extra-Light" panose="020B0604020202020204" charset="0"/>
      <p:regular r:id="rId8"/>
    </p:embeddedFont>
    <p:embeddedFont>
      <p:font typeface="Telegraf Medium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7" d="100"/>
          <a:sy n="77" d="100"/>
        </p:scale>
        <p:origin x="798" y="-165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doi.org/10.15388/infedu.2024.15" TargetMode="External"/><Relationship Id="rId3" Type="http://schemas.openxmlformats.org/officeDocument/2006/relationships/hyperlink" Target="https://github.com/jktechadventure/AI_Computer_Vision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409979"/>
            <a:ext cx="31965860" cy="1702300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Freeform 3"/>
          <p:cNvSpPr/>
          <p:nvPr/>
        </p:nvSpPr>
        <p:spPr>
          <a:xfrm>
            <a:off x="22243572" y="41977871"/>
            <a:ext cx="19444575" cy="7569757"/>
          </a:xfrm>
          <a:custGeom>
            <a:avLst/>
            <a:gdLst/>
            <a:ahLst/>
            <a:cxnLst/>
            <a:rect l="l" t="t" r="r" b="b"/>
            <a:pathLst>
              <a:path w="19444575" h="7569757">
                <a:moveTo>
                  <a:pt x="0" y="0"/>
                </a:moveTo>
                <a:lnTo>
                  <a:pt x="19444575" y="0"/>
                </a:lnTo>
                <a:lnTo>
                  <a:pt x="19444575" y="7569757"/>
                </a:lnTo>
                <a:lnTo>
                  <a:pt x="0" y="75697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2787" b="-32787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117278" y="10424267"/>
            <a:ext cx="29246512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-117278" y="22815739"/>
            <a:ext cx="15510219" cy="14288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835944" y="27496710"/>
            <a:ext cx="29276105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835944" y="35127293"/>
            <a:ext cx="29246512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5400000">
            <a:off x="19060287" y="25152653"/>
            <a:ext cx="4716689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>
            <a:hlinkClick r:id="rId3" tooltip="https://github.com/jktechadventure/AI_Computer_Vision"/>
          </p:cNvPr>
          <p:cNvSpPr/>
          <p:nvPr/>
        </p:nvSpPr>
        <p:spPr>
          <a:xfrm>
            <a:off x="1835944" y="27525285"/>
            <a:ext cx="29276105" cy="7602009"/>
          </a:xfrm>
          <a:prstGeom prst="rect">
            <a:avLst/>
          </a:prstGeom>
          <a:solidFill>
            <a:srgbClr val="9AA977"/>
          </a:solid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10" name="Freeform 10"/>
          <p:cNvSpPr/>
          <p:nvPr/>
        </p:nvSpPr>
        <p:spPr>
          <a:xfrm>
            <a:off x="17445976" y="3787554"/>
            <a:ext cx="13098799" cy="6078021"/>
          </a:xfrm>
          <a:custGeom>
            <a:avLst/>
            <a:gdLst/>
            <a:ahLst/>
            <a:cxnLst/>
            <a:rect l="l" t="t" r="r" b="b"/>
            <a:pathLst>
              <a:path w="13098799" h="6078021">
                <a:moveTo>
                  <a:pt x="0" y="0"/>
                </a:moveTo>
                <a:lnTo>
                  <a:pt x="13098798" y="0"/>
                </a:lnTo>
                <a:lnTo>
                  <a:pt x="13098798" y="6078021"/>
                </a:lnTo>
                <a:lnTo>
                  <a:pt x="0" y="607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5502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623593" y="5200353"/>
            <a:ext cx="20342266" cy="11799140"/>
          </a:xfrm>
          <a:custGeom>
            <a:avLst/>
            <a:gdLst/>
            <a:ahLst/>
            <a:cxnLst/>
            <a:rect l="l" t="t" r="r" b="b"/>
            <a:pathLst>
              <a:path w="20342266" h="11799140">
                <a:moveTo>
                  <a:pt x="0" y="0"/>
                </a:moveTo>
                <a:lnTo>
                  <a:pt x="20342267" y="0"/>
                </a:lnTo>
                <a:lnTo>
                  <a:pt x="20342267" y="11799140"/>
                </a:lnTo>
                <a:lnTo>
                  <a:pt x="0" y="11799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3457" r="-33457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1553898" y="27432983"/>
            <a:ext cx="20342266" cy="14697287"/>
          </a:xfrm>
          <a:custGeom>
            <a:avLst/>
            <a:gdLst/>
            <a:ahLst/>
            <a:cxnLst/>
            <a:rect l="l" t="t" r="r" b="b"/>
            <a:pathLst>
              <a:path w="20342266" h="14697287">
                <a:moveTo>
                  <a:pt x="0" y="0"/>
                </a:moveTo>
                <a:lnTo>
                  <a:pt x="20342266" y="0"/>
                </a:lnTo>
                <a:lnTo>
                  <a:pt x="20342266" y="14697288"/>
                </a:lnTo>
                <a:lnTo>
                  <a:pt x="0" y="146972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623593" y="16999493"/>
            <a:ext cx="20342266" cy="5809103"/>
          </a:xfrm>
          <a:custGeom>
            <a:avLst/>
            <a:gdLst/>
            <a:ahLst/>
            <a:cxnLst/>
            <a:rect l="l" t="t" r="r" b="b"/>
            <a:pathLst>
              <a:path w="20342266" h="5809103">
                <a:moveTo>
                  <a:pt x="0" y="0"/>
                </a:moveTo>
                <a:lnTo>
                  <a:pt x="20342267" y="0"/>
                </a:lnTo>
                <a:lnTo>
                  <a:pt x="20342267" y="5809103"/>
                </a:lnTo>
                <a:lnTo>
                  <a:pt x="0" y="58091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65700" r="-43763" b="-11765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14" name="Freeform 14"/>
          <p:cNvSpPr/>
          <p:nvPr/>
        </p:nvSpPr>
        <p:spPr>
          <a:xfrm>
            <a:off x="31112049" y="27510997"/>
            <a:ext cx="19444575" cy="7616296"/>
          </a:xfrm>
          <a:custGeom>
            <a:avLst/>
            <a:gdLst/>
            <a:ahLst/>
            <a:cxnLst/>
            <a:rect l="l" t="t" r="r" b="b"/>
            <a:pathLst>
              <a:path w="19444575" h="7569757">
                <a:moveTo>
                  <a:pt x="0" y="0"/>
                </a:moveTo>
                <a:lnTo>
                  <a:pt x="19444575" y="0"/>
                </a:lnTo>
                <a:lnTo>
                  <a:pt x="19444575" y="7569757"/>
                </a:lnTo>
                <a:lnTo>
                  <a:pt x="0" y="75697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2787" b="-32787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15" name="Freeform 15"/>
          <p:cNvSpPr/>
          <p:nvPr/>
        </p:nvSpPr>
        <p:spPr>
          <a:xfrm>
            <a:off x="2365270" y="23342570"/>
            <a:ext cx="6567527" cy="4090413"/>
          </a:xfrm>
          <a:custGeom>
            <a:avLst/>
            <a:gdLst/>
            <a:ahLst/>
            <a:cxnLst/>
            <a:rect l="l" t="t" r="r" b="b"/>
            <a:pathLst>
              <a:path w="6567527" h="4090413">
                <a:moveTo>
                  <a:pt x="0" y="0"/>
                </a:moveTo>
                <a:lnTo>
                  <a:pt x="6567527" y="0"/>
                </a:lnTo>
                <a:lnTo>
                  <a:pt x="6567527" y="4090413"/>
                </a:lnTo>
                <a:lnTo>
                  <a:pt x="0" y="40904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25535443" y="17410778"/>
            <a:ext cx="4210617" cy="4210617"/>
          </a:xfrm>
          <a:custGeom>
            <a:avLst/>
            <a:gdLst/>
            <a:ahLst/>
            <a:cxnLst/>
            <a:rect l="l" t="t" r="r" b="b"/>
            <a:pathLst>
              <a:path w="4210617" h="4210617">
                <a:moveTo>
                  <a:pt x="0" y="0"/>
                </a:moveTo>
                <a:lnTo>
                  <a:pt x="4210617" y="0"/>
                </a:lnTo>
                <a:lnTo>
                  <a:pt x="4210617" y="4210617"/>
                </a:lnTo>
                <a:lnTo>
                  <a:pt x="0" y="421061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5400000">
            <a:off x="5407227" y="9248151"/>
            <a:ext cx="695729" cy="11737004"/>
          </a:xfrm>
          <a:custGeom>
            <a:avLst/>
            <a:gdLst/>
            <a:ahLst/>
            <a:cxnLst/>
            <a:rect l="l" t="t" r="r" b="b"/>
            <a:pathLst>
              <a:path w="695729" h="11737004">
                <a:moveTo>
                  <a:pt x="0" y="0"/>
                </a:moveTo>
                <a:lnTo>
                  <a:pt x="695729" y="0"/>
                </a:lnTo>
                <a:lnTo>
                  <a:pt x="695729" y="11737004"/>
                </a:lnTo>
                <a:lnTo>
                  <a:pt x="0" y="1173700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6097" r="-200109" b="-12664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18" name="Freeform 18"/>
          <p:cNvSpPr/>
          <p:nvPr/>
        </p:nvSpPr>
        <p:spPr>
          <a:xfrm>
            <a:off x="3291840" y="3868304"/>
            <a:ext cx="3906443" cy="1260143"/>
          </a:xfrm>
          <a:custGeom>
            <a:avLst/>
            <a:gdLst/>
            <a:ahLst/>
            <a:cxnLst/>
            <a:rect l="l" t="t" r="r" b="b"/>
            <a:pathLst>
              <a:path w="3906443" h="1260143">
                <a:moveTo>
                  <a:pt x="0" y="0"/>
                </a:moveTo>
                <a:lnTo>
                  <a:pt x="3906443" y="0"/>
                </a:lnTo>
                <a:lnTo>
                  <a:pt x="3906443" y="1260143"/>
                </a:lnTo>
                <a:lnTo>
                  <a:pt x="0" y="126014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1623593" y="17037593"/>
            <a:ext cx="12371781" cy="10503157"/>
            <a:chOff x="0" y="0"/>
            <a:chExt cx="1018254" cy="86445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18254" cy="864457"/>
            </a:xfrm>
            <a:custGeom>
              <a:avLst/>
              <a:gdLst/>
              <a:ahLst/>
              <a:cxnLst/>
              <a:rect l="l" t="t" r="r" b="b"/>
              <a:pathLst>
                <a:path w="1018254" h="864457">
                  <a:moveTo>
                    <a:pt x="0" y="0"/>
                  </a:moveTo>
                  <a:lnTo>
                    <a:pt x="1018254" y="0"/>
                  </a:lnTo>
                  <a:lnTo>
                    <a:pt x="1018254" y="864457"/>
                  </a:lnTo>
                  <a:lnTo>
                    <a:pt x="0" y="864457"/>
                  </a:lnTo>
                  <a:close/>
                </a:path>
              </a:pathLst>
            </a:custGeom>
            <a:solidFill>
              <a:srgbClr val="9AA97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85725"/>
              <a:ext cx="1018254" cy="778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2053211" y="28248833"/>
            <a:ext cx="6094085" cy="6094085"/>
          </a:xfrm>
          <a:custGeom>
            <a:avLst/>
            <a:gdLst/>
            <a:ahLst/>
            <a:cxnLst/>
            <a:rect l="l" t="t" r="r" b="b"/>
            <a:pathLst>
              <a:path w="6094085" h="6094085">
                <a:moveTo>
                  <a:pt x="0" y="0"/>
                </a:moveTo>
                <a:lnTo>
                  <a:pt x="6094085" y="0"/>
                </a:lnTo>
                <a:lnTo>
                  <a:pt x="6094085" y="6094085"/>
                </a:lnTo>
                <a:lnTo>
                  <a:pt x="0" y="609408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9597993" y="36525087"/>
            <a:ext cx="12624985" cy="3333037"/>
            <a:chOff x="0" y="85725"/>
            <a:chExt cx="16833313" cy="4444049"/>
          </a:xfrm>
        </p:grpSpPr>
        <p:sp>
          <p:nvSpPr>
            <p:cNvPr id="24" name="TextBox 24"/>
            <p:cNvSpPr txBox="1"/>
            <p:nvPr/>
          </p:nvSpPr>
          <p:spPr>
            <a:xfrm>
              <a:off x="0" y="85725"/>
              <a:ext cx="16793856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4800" u="sng" spc="-72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CONCLUSION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738949"/>
              <a:ext cx="16833313" cy="2790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79"/>
                </a:lnSpc>
              </a:pPr>
              <a:r>
                <a:rPr lang="en-US" sz="3400" b="1" dirty="0">
                  <a:solidFill>
                    <a:srgbClr val="000000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With some more programming and exploration of ROS, Linux and C++, future work can be undertaken to solidify the computer vision capabilities such as face recognition, object detection and memory systems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0" y="41172574"/>
            <a:ext cx="21651033" cy="3324558"/>
            <a:chOff x="0" y="0"/>
            <a:chExt cx="28868044" cy="4432744"/>
          </a:xfrm>
        </p:grpSpPr>
        <p:sp>
          <p:nvSpPr>
            <p:cNvPr id="28" name="TextBox 28"/>
            <p:cNvSpPr txBox="1"/>
            <p:nvPr/>
          </p:nvSpPr>
          <p:spPr>
            <a:xfrm>
              <a:off x="0" y="737044"/>
              <a:ext cx="28868044" cy="3695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[1] J. Kahila, H. Vartiainen, M. Tedre, E. Arkko, A. Lin, N. Pope, I. Jormanainen, and T. Valtonen, "Pedagogical framework for cultivating children’s data agency and creative abilities in the age of AI", Informatics in Education.,vol.23, no. 2, pp. 323-360, Jun. 2024, doi: </a:t>
              </a: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  <a:hlinkClick r:id="rId13" tooltip="https://doi.org/10.15388/infedu.2024.15"/>
                </a:rPr>
                <a:t>10.15388/infedu.2024.15</a:t>
              </a:r>
              <a:r>
                <a:rPr lang="en-US" sz="20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.</a:t>
              </a:r>
            </a:p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[2] iRobot, “Create 3 Getting Started.” irobot.com. Accessed: Nov.18, 2024. [Online.] Available: https://edu.irobot.com/learning-library/create-3-getting-started .</a:t>
              </a:r>
            </a:p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[3] UBTECH Robotics, “Yanshee Getting Started.” ubtrobot.com. Accessed: Jan. 20. [Online.] Available: </a:t>
              </a:r>
            </a:p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https://yandev.ubtrobot.com/#/en </a:t>
              </a:r>
            </a:p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[4] K.Kargin,”Computer vision introduction.” medium.com. Accessed: Jan. 13, 2025. [Online.] Available:  https://keremkargin.medium.com/computer-vision-fundamentals-and-opencv-overview-9a30fe94f0ce .</a:t>
              </a:r>
            </a:p>
            <a:p>
              <a:pPr algn="ctr">
                <a:lnSpc>
                  <a:spcPts val="2400"/>
                </a:lnSpc>
              </a:pPr>
              <a:endParaRPr lang="en-US" sz="20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endParaRPr>
            </a:p>
            <a:p>
              <a:pPr marL="0" lvl="0" indent="0" algn="ctr">
                <a:lnSpc>
                  <a:spcPts val="2400"/>
                </a:lnSpc>
                <a:spcBef>
                  <a:spcPct val="0"/>
                </a:spcBef>
              </a:pPr>
              <a:endParaRPr lang="en-US" sz="20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376464" y="-66675"/>
              <a:ext cx="25035642" cy="512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2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References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31104" y="15996346"/>
            <a:ext cx="8635859" cy="2242665"/>
            <a:chOff x="0" y="0"/>
            <a:chExt cx="11514478" cy="2990220"/>
          </a:xfrm>
        </p:grpSpPr>
        <p:sp>
          <p:nvSpPr>
            <p:cNvPr id="31" name="TextBox 31"/>
            <p:cNvSpPr txBox="1"/>
            <p:nvPr/>
          </p:nvSpPr>
          <p:spPr>
            <a:xfrm>
              <a:off x="0" y="890910"/>
              <a:ext cx="11514478" cy="20993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19"/>
                </a:lnSpc>
              </a:pP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These two robots were programmed in Python. Open-source software was used to program Buddy, including </a:t>
              </a:r>
              <a:r>
                <a:rPr lang="en-US" sz="2399" dirty="0" err="1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Blockly</a:t>
              </a: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 and </a:t>
              </a:r>
              <a:r>
                <a:rPr lang="en-US" sz="2399" dirty="0" err="1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Jupyter</a:t>
              </a: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, while we programmed Bot Marley using Web Playground v1.2.3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2471917" y="-57150"/>
              <a:ext cx="6570644" cy="676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b="1" dirty="0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METHODOLOGY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24695167" y="23870634"/>
            <a:ext cx="6387290" cy="3066577"/>
            <a:chOff x="0" y="-57149"/>
            <a:chExt cx="8516386" cy="4088769"/>
          </a:xfrm>
        </p:grpSpPr>
        <p:sp>
          <p:nvSpPr>
            <p:cNvPr id="34" name="TextBox 34"/>
            <p:cNvSpPr txBox="1"/>
            <p:nvPr/>
          </p:nvSpPr>
          <p:spPr>
            <a:xfrm>
              <a:off x="0" y="890910"/>
              <a:ext cx="8516386" cy="3140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 dirty="0">
                  <a:solidFill>
                    <a:srgbClr val="000000"/>
                  </a:solidFill>
                  <a:latin typeface="Telegraf "/>
                  <a:ea typeface="Telegraf Extra-Light"/>
                  <a:cs typeface="Telegraf Extra-Light"/>
                  <a:sym typeface="Telegraf Extra-Light"/>
                </a:rPr>
                <a:t>Scan the QR code to access the Level 5 Artificial Intelligence Series teaching materials, along with some of its source code and recordings of work outcomes.</a:t>
              </a:r>
            </a:p>
            <a:p>
              <a:pPr algn="ctr">
                <a:lnSpc>
                  <a:spcPts val="3120"/>
                </a:lnSpc>
              </a:pPr>
              <a:endParaRPr lang="en-US" sz="2400" dirty="0">
                <a:solidFill>
                  <a:srgbClr val="000000"/>
                </a:solidFill>
                <a:latin typeface="Telegraf "/>
                <a:ea typeface="Telegraf Extra-Light"/>
                <a:cs typeface="Telegraf Extra-Light"/>
                <a:sym typeface="Telegraf Extra-Light"/>
              </a:endParaRPr>
            </a:p>
            <a:p>
              <a:pPr algn="ctr">
                <a:lnSpc>
                  <a:spcPts val="3120"/>
                </a:lnSpc>
              </a:pPr>
              <a:endParaRPr lang="en-US" sz="2400" dirty="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endParaRP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776487" y="-57149"/>
              <a:ext cx="4963416" cy="6898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b="1" dirty="0">
                  <a:solidFill>
                    <a:srgbClr val="000000"/>
                  </a:solidFill>
                  <a:latin typeface="Libre Baskerville Bold" panose="020B0604020202020204" charset="0"/>
                  <a:ea typeface="Libre Baskerville"/>
                  <a:cs typeface="Libre Baskerville"/>
                  <a:sym typeface="Libre Baskerville"/>
                </a:rPr>
                <a:t>RESULTS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331104" y="11091814"/>
            <a:ext cx="8295148" cy="3023715"/>
            <a:chOff x="0" y="0"/>
            <a:chExt cx="11060197" cy="4031620"/>
          </a:xfrm>
        </p:grpSpPr>
        <p:sp>
          <p:nvSpPr>
            <p:cNvPr id="37" name="TextBox 37"/>
            <p:cNvSpPr txBox="1"/>
            <p:nvPr/>
          </p:nvSpPr>
          <p:spPr>
            <a:xfrm>
              <a:off x="0" y="890910"/>
              <a:ext cx="11060197" cy="3140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19"/>
                </a:lnSpc>
                <a:spcBef>
                  <a:spcPct val="0"/>
                </a:spcBef>
              </a:pP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The project focused on creating a Level 5 Artificial Intelligence Series to the </a:t>
              </a:r>
              <a:r>
                <a:rPr lang="en-US" sz="2399" dirty="0" err="1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CSNeT</a:t>
              </a: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 </a:t>
              </a:r>
              <a:r>
                <a:rPr lang="en-US" sz="2399" dirty="0" err="1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programme</a:t>
              </a:r>
              <a:r>
                <a:rPr lang="en-US" sz="2399" dirty="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, which includes six interactive sessions covering AI and robotics. Another key part of the project is “Battle of the Bytes,” a quiz competition designed for high school students from Year 9 through to Year  13.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1280773" y="-57150"/>
              <a:ext cx="8358962" cy="676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b="1" u="none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OBJECTIVE</a:t>
              </a:r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2474857" y="27544140"/>
            <a:ext cx="6560467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AI memory similar to how humans’ study and recall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5424125" y="21994579"/>
            <a:ext cx="4482175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AI finds patterns in data</a:t>
            </a:r>
          </a:p>
        </p:txBody>
      </p:sp>
      <p:grpSp>
        <p:nvGrpSpPr>
          <p:cNvPr id="41" name="Group 41"/>
          <p:cNvGrpSpPr/>
          <p:nvPr/>
        </p:nvGrpSpPr>
        <p:grpSpPr>
          <a:xfrm>
            <a:off x="452660" y="5999985"/>
            <a:ext cx="10604864" cy="3538457"/>
            <a:chOff x="0" y="0"/>
            <a:chExt cx="14139818" cy="4717943"/>
          </a:xfrm>
        </p:grpSpPr>
        <p:sp>
          <p:nvSpPr>
            <p:cNvPr id="42" name="TextBox 42"/>
            <p:cNvSpPr txBox="1"/>
            <p:nvPr/>
          </p:nvSpPr>
          <p:spPr>
            <a:xfrm>
              <a:off x="917668" y="57150"/>
              <a:ext cx="12173920" cy="674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600" u="sng" spc="-72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INTRODUCTION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1128883"/>
              <a:ext cx="14139818" cy="3589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40"/>
                </a:lnSpc>
                <a:spcBef>
                  <a:spcPct val="0"/>
                </a:spcBef>
              </a:pPr>
              <a:r>
                <a:rPr lang="en-US" sz="2533" dirty="0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The </a:t>
              </a:r>
              <a:r>
                <a:rPr lang="en-US" sz="2533" dirty="0" err="1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CSNeT</a:t>
              </a:r>
              <a:r>
                <a:rPr lang="en-US" sz="2533" dirty="0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 </a:t>
              </a:r>
              <a:r>
                <a:rPr lang="en-US" sz="2533" dirty="0" err="1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programme</a:t>
              </a:r>
              <a:r>
                <a:rPr lang="en-US" sz="2533" dirty="0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 at the University of Waikato’s Tauranga Campus has been a key initiative in introducing high school students to fundamental computing skills such as programming and graphical user interfaces. As interest grows in AI, Artificial Intelligence and computer vision, the </a:t>
              </a:r>
              <a:r>
                <a:rPr lang="en-US" sz="2533" dirty="0" err="1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programme</a:t>
              </a:r>
              <a:r>
                <a:rPr lang="en-US" sz="2533" dirty="0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 is expanding to include hands-on learning with advanced robots like the Create 3 and </a:t>
              </a:r>
              <a:r>
                <a:rPr lang="en-US" sz="2533" dirty="0" err="1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Yanshee</a:t>
              </a:r>
              <a:r>
                <a:rPr lang="en-US" sz="2533" dirty="0">
                  <a:solidFill>
                    <a:srgbClr val="000000"/>
                  </a:solidFill>
                  <a:latin typeface="Telegraf Medium" panose="020B0604020202020204" charset="0"/>
                  <a:ea typeface="Telegraf"/>
                  <a:cs typeface="Telegraf"/>
                  <a:sym typeface="Telegraf"/>
                </a:rPr>
                <a:t>, ensuring students stay engaged with cutting-edge technology.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3058112" y="18937443"/>
            <a:ext cx="9502744" cy="6190473"/>
            <a:chOff x="0" y="0"/>
            <a:chExt cx="12670326" cy="8253964"/>
          </a:xfrm>
        </p:grpSpPr>
        <p:sp>
          <p:nvSpPr>
            <p:cNvPr id="45" name="TextBox 45"/>
            <p:cNvSpPr txBox="1"/>
            <p:nvPr/>
          </p:nvSpPr>
          <p:spPr>
            <a:xfrm>
              <a:off x="2284744" y="66675"/>
              <a:ext cx="8100838" cy="559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3099"/>
                </a:lnSpc>
                <a:spcBef>
                  <a:spcPct val="0"/>
                </a:spcBef>
              </a:pPr>
              <a:r>
                <a:rPr lang="en-US" sz="3099" b="1" spc="-92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AI APPLICATION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1496775"/>
              <a:ext cx="12670326" cy="6757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441"/>
                </a:lnSpc>
                <a:spcBef>
                  <a:spcPct val="0"/>
                </a:spcBef>
              </a:pPr>
              <a:r>
                <a:rPr lang="en-US" sz="3701" b="1" dirty="0">
                  <a:solidFill>
                    <a:srgbClr val="000000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This project brought AI concepts to life through hands-on experience. By working with these robots, we were able to create music notes and dance moves which trained AI to </a:t>
              </a:r>
              <a:r>
                <a:rPr lang="en-US" sz="3701" b="1" dirty="0" err="1">
                  <a:solidFill>
                    <a:srgbClr val="000000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recognise</a:t>
              </a:r>
              <a:r>
                <a:rPr lang="en-US" sz="3701" b="1" dirty="0">
                  <a:solidFill>
                    <a:srgbClr val="000000"/>
                  </a:solidFill>
                  <a:latin typeface="Telegraf Medium"/>
                  <a:ea typeface="Telegraf Medium"/>
                  <a:cs typeface="Telegraf Medium"/>
                  <a:sym typeface="Telegraf Medium"/>
                </a:rPr>
                <a:t> rhythms, much like how it identifies faces, gestures and objects. AI memory helps machines ‘remember’ and improve, similar to how humans study and recall.</a:t>
              </a:r>
            </a:p>
          </p:txBody>
        </p:sp>
      </p:grpSp>
      <p:sp>
        <p:nvSpPr>
          <p:cNvPr id="47" name="TextBox 47"/>
          <p:cNvSpPr txBox="1"/>
          <p:nvPr/>
        </p:nvSpPr>
        <p:spPr>
          <a:xfrm>
            <a:off x="21088932" y="2222131"/>
            <a:ext cx="10649942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4"/>
              </a:lnSpc>
            </a:pPr>
            <a:endParaRPr/>
          </a:p>
          <a:p>
            <a:pPr algn="ctr">
              <a:lnSpc>
                <a:spcPts val="2808"/>
              </a:lnSpc>
              <a:spcBef>
                <a:spcPct val="0"/>
              </a:spcBef>
            </a:pPr>
            <a:r>
              <a:rPr lang="en-US" sz="234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jrk36@students.waikato.ac.nz</a:t>
            </a:r>
          </a:p>
        </p:txBody>
      </p:sp>
      <p:grpSp>
        <p:nvGrpSpPr>
          <p:cNvPr id="48" name="Group 48"/>
          <p:cNvGrpSpPr/>
          <p:nvPr/>
        </p:nvGrpSpPr>
        <p:grpSpPr>
          <a:xfrm>
            <a:off x="903812" y="19207259"/>
            <a:ext cx="9425647" cy="2751200"/>
            <a:chOff x="183943" y="-9754"/>
            <a:chExt cx="12567529" cy="3668266"/>
          </a:xfrm>
        </p:grpSpPr>
        <p:sp>
          <p:nvSpPr>
            <p:cNvPr id="49" name="TextBox 49"/>
            <p:cNvSpPr txBox="1"/>
            <p:nvPr/>
          </p:nvSpPr>
          <p:spPr>
            <a:xfrm>
              <a:off x="183943" y="517801"/>
              <a:ext cx="12567529" cy="3140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</a:pPr>
              <a:endParaRPr dirty="0"/>
            </a:p>
            <a:p>
              <a:pPr marL="518160" lvl="1" indent="-259080" algn="ctr">
                <a:lnSpc>
                  <a:spcPts val="312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000000"/>
                  </a:solidFill>
                  <a:latin typeface="Telegraf "/>
                  <a:ea typeface="Telegraf Extra-Light"/>
                  <a:cs typeface="Telegraf Extra-Light"/>
                  <a:sym typeface="Telegraf Extra-Light"/>
                </a:rPr>
                <a:t>Birthday acknowledgements and </a:t>
              </a:r>
            </a:p>
            <a:p>
              <a:pPr algn="ctr">
                <a:lnSpc>
                  <a:spcPts val="3120"/>
                </a:lnSpc>
              </a:pPr>
              <a:r>
                <a:rPr lang="en-US" sz="2400" dirty="0">
                  <a:solidFill>
                    <a:srgbClr val="000000"/>
                  </a:solidFill>
                  <a:latin typeface="Telegraf "/>
                  <a:ea typeface="Telegraf Extra-Light"/>
                  <a:cs typeface="Telegraf Extra-Light"/>
                  <a:sym typeface="Telegraf Extra-Light"/>
                </a:rPr>
                <a:t>Festival celebrations where multiple robots can be programmed for synchronous dance </a:t>
              </a:r>
            </a:p>
            <a:p>
              <a:pPr marL="518160" lvl="1" indent="-259080" algn="ctr">
                <a:lnSpc>
                  <a:spcPts val="3119"/>
                </a:lnSpc>
                <a:buFont typeface="Arial"/>
                <a:buChar char="•"/>
              </a:pPr>
              <a:r>
                <a:rPr lang="en-US" sz="2399" dirty="0">
                  <a:solidFill>
                    <a:srgbClr val="000000"/>
                  </a:solidFill>
                  <a:latin typeface="Telegraf "/>
                  <a:ea typeface="Telegraf Extra-Light"/>
                  <a:cs typeface="Telegraf Extra-Light"/>
                  <a:sym typeface="Telegraf Extra-Light"/>
                </a:rPr>
                <a:t>Open Day events - O-Week  showcase promoting computer science in an engaging manner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2717295" y="-9754"/>
              <a:ext cx="7324452" cy="6760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b="1" dirty="0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PRACTICAL USE CASES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10438990" y="2222131"/>
            <a:ext cx="10649942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4"/>
              </a:lnSpc>
            </a:pPr>
            <a:endParaRPr/>
          </a:p>
          <a:p>
            <a:pPr algn="ctr">
              <a:lnSpc>
                <a:spcPts val="2808"/>
              </a:lnSpc>
            </a:pPr>
            <a:r>
              <a:rPr lang="en-US" sz="234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Department of Computer Science, University of Waikato</a:t>
            </a:r>
          </a:p>
          <a:p>
            <a:pPr algn="ctr">
              <a:lnSpc>
                <a:spcPts val="2808"/>
              </a:lnSpc>
              <a:spcBef>
                <a:spcPct val="0"/>
              </a:spcBef>
            </a:pPr>
            <a:endParaRPr lang="en-US" sz="2340">
              <a:solidFill>
                <a:srgbClr val="000000"/>
              </a:solidFill>
              <a:latin typeface="Telegraf Extra-Light"/>
              <a:ea typeface="Telegraf Extra-Light"/>
              <a:cs typeface="Telegraf Extra-Light"/>
              <a:sym typeface="Telegraf Extra-Light"/>
            </a:endParaRPr>
          </a:p>
        </p:txBody>
      </p:sp>
      <p:sp>
        <p:nvSpPr>
          <p:cNvPr id="52" name="TextBox 52"/>
          <p:cNvSpPr txBox="1"/>
          <p:nvPr/>
        </p:nvSpPr>
        <p:spPr>
          <a:xfrm>
            <a:off x="0" y="2607894"/>
            <a:ext cx="10649942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4"/>
              </a:lnSpc>
            </a:pPr>
            <a:r>
              <a:rPr lang="en-US" sz="2787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Jane Kasmara and  Dr Jessica Turner</a:t>
            </a:r>
          </a:p>
          <a:p>
            <a:pPr algn="ctr">
              <a:lnSpc>
                <a:spcPts val="2808"/>
              </a:lnSpc>
              <a:spcBef>
                <a:spcPct val="0"/>
              </a:spcBef>
            </a:pPr>
            <a:endParaRPr lang="en-US" sz="2787">
              <a:solidFill>
                <a:srgbClr val="000000"/>
              </a:solidFill>
              <a:latin typeface="Telegraf Extra-Light"/>
              <a:ea typeface="Telegraf Extra-Light"/>
              <a:cs typeface="Telegraf Extra-Light"/>
              <a:sym typeface="Telegraf Extra-Light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343745" y="685800"/>
            <a:ext cx="32574655" cy="1231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240" dirty="0">
                <a:solidFill>
                  <a:srgbClr val="9AA977"/>
                </a:solidFill>
                <a:latin typeface="Assertive Display"/>
                <a:ea typeface="Assertive Display"/>
                <a:cs typeface="Assertive Display"/>
                <a:sym typeface="Assertive Display"/>
              </a:rPr>
              <a:t>Exploring Emerging Technologies: Applying Artificial Intelligence Methodologies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558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Telegraf Medium</vt:lpstr>
      <vt:lpstr>Assertive Display</vt:lpstr>
      <vt:lpstr>Telegraf Bold</vt:lpstr>
      <vt:lpstr>Telegraf </vt:lpstr>
      <vt:lpstr>Arial</vt:lpstr>
      <vt:lpstr>Libre Baskerville Bold</vt:lpstr>
      <vt:lpstr>Calibri</vt:lpstr>
      <vt:lpstr>Libre Baskerville</vt:lpstr>
      <vt:lpstr>Telegraf</vt:lpstr>
      <vt:lpstr>Telegraf Extra-Light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Butterfly Contemporary Editorial Portrait University Research Poster</dc:title>
  <dc:creator>Jane Kasmara</dc:creator>
  <cp:lastModifiedBy>Jane Kasmara</cp:lastModifiedBy>
  <cp:revision>4</cp:revision>
  <dcterms:created xsi:type="dcterms:W3CDTF">2006-08-16T00:00:00Z</dcterms:created>
  <dcterms:modified xsi:type="dcterms:W3CDTF">2025-02-11T02:25:25Z</dcterms:modified>
  <dc:identifier>DAGdum3DewQ</dc:identifier>
</cp:coreProperties>
</file>

<file path=docProps/thumbnail.jpeg>
</file>